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974" r:id="rId2"/>
    <p:sldId id="1006" r:id="rId3"/>
    <p:sldId id="1007" r:id="rId4"/>
    <p:sldId id="1000" r:id="rId5"/>
    <p:sldId id="1003" r:id="rId6"/>
    <p:sldId id="1008" r:id="rId7"/>
    <p:sldId id="1009" r:id="rId8"/>
  </p:sldIdLst>
  <p:sldSz cx="12192000" cy="6858000"/>
  <p:notesSz cx="7010400" cy="9296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86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Gonzalez Ortiz" initials="GGO" lastIdx="1" clrIdx="0">
    <p:extLst>
      <p:ext uri="{19B8F6BF-5375-455C-9EA6-DF929625EA0E}">
        <p15:presenceInfo xmlns:p15="http://schemas.microsoft.com/office/powerpoint/2012/main" userId="S-1-5-21-3346626551-2291581799-713811937-41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A32D"/>
    <a:srgbClr val="333333"/>
    <a:srgbClr val="A9D18E"/>
    <a:srgbClr val="E5F0F7"/>
    <a:srgbClr val="F07400"/>
    <a:srgbClr val="0069B4"/>
    <a:srgbClr val="F4A969"/>
    <a:srgbClr val="61953D"/>
    <a:srgbClr val="009900"/>
    <a:srgbClr val="0064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67" autoAdjust="0"/>
    <p:restoredTop sz="94464" autoAdjust="0"/>
  </p:normalViewPr>
  <p:slideViewPr>
    <p:cSldViewPr snapToGrid="0" showGuides="1">
      <p:cViewPr>
        <p:scale>
          <a:sx n="100" d="100"/>
          <a:sy n="100" d="100"/>
        </p:scale>
        <p:origin x="3198" y="180"/>
      </p:cViewPr>
      <p:guideLst>
        <p:guide orient="horz" pos="3407"/>
        <p:guide pos="3840"/>
        <p:guide orient="horz" pos="686"/>
        <p:guide pos="438"/>
        <p:guide orient="horz" pos="113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1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3C269D-B192-41F9-BAE8-0BB90EC743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37C1A5-5F74-410F-8DE4-3A229C019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1A734-A195-4843-B2EF-AAA759C536A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E7CE6-E69A-4045-88FA-AF6DE7D0FD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74D8F-5816-4AD3-90FB-5E22CF3CC0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EF969-766E-42A4-BD1E-3BF48AF0889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10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9A2D55D-E9BC-4C36-B72D-B1213935B848}" type="datetimeFigureOut">
              <a:rPr lang="de-DE" smtClean="0"/>
              <a:t>24.09.2025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9146D6B-7675-4AF9-A4D9-D66329B706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325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1 Bild + + weisses Logo + weisse 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30329A-AF8B-4459-9FF5-8F0645D274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3"/>
          <a:stretch/>
        </p:blipFill>
        <p:spPr>
          <a:xfrm rot="16200000">
            <a:off x="3217652" y="-3217653"/>
            <a:ext cx="5756698" cy="1219200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6" y="4044462"/>
            <a:ext cx="12192000" cy="2813538"/>
          </a:xfrm>
          <a:prstGeom prst="rect">
            <a:avLst/>
          </a:prstGeom>
        </p:spPr>
      </p:pic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98AFF68E-B822-4231-A61A-A6F10FDB7A1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3528"/>
            <a:ext cx="0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Untertitel 2">
            <a:extLst>
              <a:ext uri="{FF2B5EF4-FFF2-40B4-BE49-F238E27FC236}">
                <a16:creationId xmlns:a16="http://schemas.microsoft.com/office/drawing/2014/main" id="{21358573-F9AD-4166-98F5-9D17BF32B7B8}"/>
              </a:ext>
            </a:extLst>
          </p:cNvPr>
          <p:cNvSpPr txBox="1">
            <a:spLocks/>
          </p:cNvSpPr>
          <p:nvPr userDrawn="1"/>
        </p:nvSpPr>
        <p:spPr>
          <a:xfrm>
            <a:off x="760225" y="5260589"/>
            <a:ext cx="10671547" cy="582939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aseline="0" noProof="0" dirty="0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DC8B1563-9358-4B71-9EA7-DC8429966082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 dirty="0"/>
              <a:t>SCOORE Project Meeting 09.09.2024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G. Gonzalez Ortiz, A. Richter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CAD7FB57-1382-4030-A5EF-215573510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rgbClr val="004A7D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D28648B8-4CA7-462B-A921-A219DD845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2" name="Grafik 16">
            <a:extLst>
              <a:ext uri="{FF2B5EF4-FFF2-40B4-BE49-F238E27FC236}">
                <a16:creationId xmlns:a16="http://schemas.microsoft.com/office/drawing/2014/main" id="{A8C37425-8C68-4F9D-B501-26169E989E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77" y="382681"/>
            <a:ext cx="2618128" cy="735089"/>
          </a:xfrm>
          <a:prstGeom prst="rect">
            <a:avLst/>
          </a:prstGeom>
        </p:spPr>
      </p:pic>
      <p:pic>
        <p:nvPicPr>
          <p:cNvPr id="17" name="Grafik 17">
            <a:extLst>
              <a:ext uri="{FF2B5EF4-FFF2-40B4-BE49-F238E27FC236}">
                <a16:creationId xmlns:a16="http://schemas.microsoft.com/office/drawing/2014/main" id="{16C25430-ADA6-4BD2-8E14-EBC39130D2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55" y="355172"/>
            <a:ext cx="2473768" cy="734400"/>
          </a:xfrm>
          <a:prstGeom prst="rect">
            <a:avLst/>
          </a:prstGeom>
        </p:spPr>
      </p:pic>
      <p:pic>
        <p:nvPicPr>
          <p:cNvPr id="18" name="Grafik 9">
            <a:extLst>
              <a:ext uri="{FF2B5EF4-FFF2-40B4-BE49-F238E27FC236}">
                <a16:creationId xmlns:a16="http://schemas.microsoft.com/office/drawing/2014/main" id="{C4ADB9B2-0D65-4E6C-8980-18AF5DAC368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9" y="425778"/>
            <a:ext cx="2083404" cy="7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3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EC617361-E60C-DE46-BBF4-073B94746F1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471453" y="864231"/>
            <a:ext cx="5259227" cy="5070711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400A0BB4-9691-2743-8231-5FFC854F1A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53301" y="864231"/>
            <a:ext cx="5259227" cy="5070711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47E6EF-B4E5-4DDA-968D-99208E642B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5E067E4-5392-4DB4-A8FA-216586EDAA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/Fi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20FE898B-58F2-9142-9ED3-EEBBA769A76A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748145" y="841376"/>
            <a:ext cx="10982536" cy="4959918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r>
              <a:rPr lang="de-DE" dirty="0"/>
              <a:t>Video einfügen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71910D-ECEC-4A3C-9A03-94C8E8573B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DCE0AA5-5D9C-4A38-98A2-FB0D3D4310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5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E4BC42F-D558-FF41-B4B9-7A075C25C7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4083" y="1704822"/>
            <a:ext cx="10976598" cy="4230841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B7933CBF-A719-B444-8AF5-04F23B2A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83" y="923058"/>
            <a:ext cx="10976598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955895-DF91-402F-A1C6-9F93D058C4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E12D2C-8D2F-4874-B508-183A2D3B3F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2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B7933CBF-A719-B444-8AF5-04F23B2A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83" y="923058"/>
            <a:ext cx="10976598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2483862F-6D91-964D-BE35-72549DABF132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753301" y="1712981"/>
            <a:ext cx="5259227" cy="4230688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Diagramm einfügen</a:t>
            </a:r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3EB6AEF6-6159-9C47-894F-6BB8454DB9E2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475787" y="1712981"/>
            <a:ext cx="5259227" cy="4230688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Diagramm einfügen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FF3079-8DB1-4D0B-8387-B90D15955C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0BD02E-4918-4CFA-8FF7-600255171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28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B7933CBF-A719-B444-8AF5-04F23B2A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83" y="923058"/>
            <a:ext cx="10976598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Tabellenplatzhalter 3">
            <a:extLst>
              <a:ext uri="{FF2B5EF4-FFF2-40B4-BE49-F238E27FC236}">
                <a16:creationId xmlns:a16="http://schemas.microsoft.com/office/drawing/2014/main" id="{42393A5D-B8CA-DB43-A5C3-B61EB6BE6DAB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754084" y="1704975"/>
            <a:ext cx="10976598" cy="423068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Tabelle einfügen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87F0D6-09CA-44AC-9FEB-328BCDDDF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4B1F193-95E3-454B-870E-46EA2E7D15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1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luss"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B2627D8-5177-4652-A3D9-25900D69C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41"/>
          <a:stretch/>
        </p:blipFill>
        <p:spPr>
          <a:xfrm>
            <a:off x="0" y="4813722"/>
            <a:ext cx="12192000" cy="204427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5EB9FAE-070F-445E-A271-00D8220722DD}"/>
              </a:ext>
            </a:extLst>
          </p:cNvPr>
          <p:cNvSpPr txBox="1"/>
          <p:nvPr userDrawn="1"/>
        </p:nvSpPr>
        <p:spPr>
          <a:xfrm>
            <a:off x="7200900" y="5319522"/>
            <a:ext cx="484745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de-DE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 BERGAKADEMIE FREIBERG</a:t>
            </a:r>
          </a:p>
          <a:p>
            <a:pPr algn="r">
              <a:spcAft>
                <a:spcPts val="300"/>
              </a:spcAft>
            </a:pPr>
            <a:r>
              <a:rPr lang="de-DE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OF ENERGY PROCESS ENGINEERING AND CHEMICAL ENGINEERING</a:t>
            </a:r>
          </a:p>
          <a:p>
            <a:pPr algn="r"/>
            <a:r>
              <a:rPr lang="de-DE" sz="16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Fuchsmuehlenweg</a:t>
            </a:r>
            <a:r>
              <a:rPr lang="de-DE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9D, 09599 Freiberg</a:t>
            </a:r>
          </a:p>
          <a:p>
            <a:pPr algn="r"/>
            <a:r>
              <a:rPr lang="de-DE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3731 39-4511 | www.iec.tu-freiberg.de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173ED72-F08F-4537-B721-2AC145DC344A}"/>
              </a:ext>
            </a:extLst>
          </p:cNvPr>
          <p:cNvSpPr/>
          <p:nvPr userDrawn="1"/>
        </p:nvSpPr>
        <p:spPr>
          <a:xfrm>
            <a:off x="143645" y="211977"/>
            <a:ext cx="6235184" cy="18686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6D53D514-DD55-46E6-BAB6-217838BC7C3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00537" y="268529"/>
            <a:ext cx="6178292" cy="404571"/>
          </a:xfrm>
        </p:spPr>
        <p:txBody>
          <a:bodyPr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 dirty="0"/>
              <a:t>Titel Vorname Nachname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0F6DFD0-9A6D-4E38-A999-FE7098B274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4A7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7" y="1287679"/>
            <a:ext cx="349368" cy="216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872753D-5A5A-403E-8446-EB40CCCC906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4A7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7" y="764138"/>
            <a:ext cx="217800" cy="288000"/>
          </a:xfrm>
          <a:prstGeom prst="rect">
            <a:avLst/>
          </a:prstGeom>
        </p:spPr>
      </p:pic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6E068192-0899-4F2F-AF23-7F1C51F554E5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58800" y="700088"/>
            <a:ext cx="5820029" cy="874712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 dirty="0"/>
              <a:t>+49 3731 39-XXXX</a:t>
            </a:r>
          </a:p>
          <a:p>
            <a:pPr lvl="0"/>
            <a:r>
              <a:rPr lang="de-DE" dirty="0"/>
              <a:t>vorname.nachname@iec.tu-freiberg.de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476BA20-381A-4DBA-B724-154B8F7CC1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7" y="5981241"/>
            <a:ext cx="2096510" cy="73852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1C60DCD-6AE9-4FBF-986D-04DF3DB8064D}"/>
              </a:ext>
            </a:extLst>
          </p:cNvPr>
          <p:cNvGrpSpPr/>
          <p:nvPr userDrawn="1"/>
        </p:nvGrpSpPr>
        <p:grpSpPr>
          <a:xfrm>
            <a:off x="3026306" y="5835861"/>
            <a:ext cx="3069694" cy="861878"/>
            <a:chOff x="3088004" y="5708535"/>
            <a:chExt cx="3694558" cy="103732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5E37963-F67D-42F0-B26B-CB25F34339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86"/>
            <a:stretch/>
          </p:blipFill>
          <p:spPr>
            <a:xfrm>
              <a:off x="4107179" y="5708535"/>
              <a:ext cx="2675383" cy="103732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80FF187-7D75-4247-9E5C-F0816F21A2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004" y="5708535"/>
              <a:ext cx="909322" cy="1037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633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-2 mit Bild + blaues Logo + blaue 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rgbClr val="004A7D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917FADB-6BCB-450A-89B0-2C9D482F34B8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2067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E2007EF2-C88C-4602-ADA3-D266EED92C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9721" y="5768578"/>
            <a:ext cx="10680958" cy="108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Formatvorlage Titel Vorname Name des Referenten und Einrichtung bearbeiten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73D177-EA2B-44F5-972E-C043D46D38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9" y="425778"/>
            <a:ext cx="2553191" cy="90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50C9F6B-1F2B-45CA-8FC5-E467B66925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81004"/>
            <a:ext cx="362550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0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-3 ohne Bild + blaues Logo + blau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rgbClr val="004A7D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FBCEB8B-FF8D-4182-8AE2-CA42666339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9721" y="5768578"/>
            <a:ext cx="10680958" cy="108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Formatvorlage Titel Vorname Name des Referenten und Einrichtung bearbeiten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C6CDA09-FD82-4784-BE64-14B010A06B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9" y="425778"/>
            <a:ext cx="2553191" cy="90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1DCDBA4-50EF-4EB6-9F35-B977D052E7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25778"/>
            <a:ext cx="362550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47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-1 blauer Hintergrund + weiße Schrift">
    <p:bg>
      <p:bgPr>
        <a:solidFill>
          <a:srgbClr val="006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55102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943996F6-A485-4260-8386-933AE275BD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2" y="481004"/>
            <a:ext cx="2553192" cy="90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4FA5361-39E8-4721-991E-A42AAA9DE8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25778"/>
            <a:ext cx="3625507" cy="900000"/>
          </a:xfrm>
          <a:prstGeom prst="rect">
            <a:avLst/>
          </a:prstGeom>
        </p:spPr>
      </p:pic>
      <p:sp>
        <p:nvSpPr>
          <p:cNvPr id="12" name="Untertitel 2">
            <a:extLst>
              <a:ext uri="{FF2B5EF4-FFF2-40B4-BE49-F238E27FC236}">
                <a16:creationId xmlns:a16="http://schemas.microsoft.com/office/drawing/2014/main" id="{F1EFF33B-1787-4813-B108-5BAA39236E93}"/>
              </a:ext>
            </a:extLst>
          </p:cNvPr>
          <p:cNvSpPr txBox="1">
            <a:spLocks/>
          </p:cNvSpPr>
          <p:nvPr userDrawn="1"/>
        </p:nvSpPr>
        <p:spPr>
          <a:xfrm>
            <a:off x="760225" y="5260589"/>
            <a:ext cx="10671547" cy="582939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noProof="0" dirty="0"/>
              <a:t>11</a:t>
            </a:r>
            <a:r>
              <a:rPr lang="en-US" sz="1600" baseline="30000" noProof="0" dirty="0"/>
              <a:t>th</a:t>
            </a:r>
            <a:r>
              <a:rPr lang="en-US" sz="1600" noProof="0" dirty="0"/>
              <a:t> International Freiberg Conference on Circular Carbon Technologies, 24</a:t>
            </a:r>
            <a:r>
              <a:rPr lang="en-US" sz="1600" baseline="30000" noProof="0" dirty="0"/>
              <a:t>th</a:t>
            </a:r>
            <a:r>
              <a:rPr lang="en-US" sz="1600" noProof="0" dirty="0"/>
              <a:t> - 29</a:t>
            </a:r>
            <a:r>
              <a:rPr lang="en-US" sz="1600" baseline="30000" noProof="0" dirty="0"/>
              <a:t>th</a:t>
            </a:r>
            <a:r>
              <a:rPr lang="en-US" sz="1600" noProof="0" dirty="0"/>
              <a:t>  September 2023, </a:t>
            </a:r>
            <a:br>
              <a:rPr lang="en-US" sz="1600" noProof="0" dirty="0"/>
            </a:br>
            <a:r>
              <a:rPr lang="en-US" sz="1600" noProof="0" dirty="0"/>
              <a:t>Rotterdam, Netherlands</a:t>
            </a:r>
            <a:endParaRPr lang="en-US" sz="1600" baseline="0" noProof="0" dirty="0"/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EA0B174B-A859-4D18-9619-B275A5306EE5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14659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u="sng" dirty="0"/>
              <a:t>G. Gonzalez Ortiz</a:t>
            </a:r>
            <a:r>
              <a:rPr lang="de-DE" sz="1600" baseline="30000" dirty="0"/>
              <a:t>1</a:t>
            </a:r>
            <a:r>
              <a:rPr lang="de-DE" sz="1600" dirty="0"/>
              <a:t>, M. Hutter</a:t>
            </a:r>
            <a:r>
              <a:rPr lang="de-DE" sz="1600" baseline="30000" dirty="0"/>
              <a:t>1</a:t>
            </a:r>
            <a:r>
              <a:rPr lang="de-DE" sz="1600" dirty="0"/>
              <a:t>, M. Gräbner</a:t>
            </a:r>
            <a:r>
              <a:rPr lang="de-DE" sz="1600" baseline="30000" dirty="0"/>
              <a:t>1</a:t>
            </a:r>
            <a:r>
              <a:rPr lang="de-DE" sz="1600" dirty="0"/>
              <a:t>, A. Bader</a:t>
            </a:r>
            <a:r>
              <a:rPr lang="de-DE" sz="1600" baseline="30000" dirty="0"/>
              <a:t>2</a:t>
            </a:r>
            <a:r>
              <a:rPr lang="de-DE" sz="1600" dirty="0"/>
              <a:t>, M. Gall</a:t>
            </a:r>
            <a:r>
              <a:rPr lang="de-DE" sz="1600" baseline="30000" dirty="0"/>
              <a:t>2</a:t>
            </a:r>
            <a:r>
              <a:rPr lang="de-DE" sz="1600" dirty="0"/>
              <a:t>, A. Richter</a:t>
            </a:r>
            <a:r>
              <a:rPr lang="de-DE" sz="1600" baseline="30000" dirty="0"/>
              <a:t>1</a:t>
            </a:r>
            <a:br>
              <a:rPr lang="de-DE" sz="1600" baseline="0" dirty="0"/>
            </a:br>
            <a:br>
              <a:rPr lang="de-DE" sz="1600" baseline="0" dirty="0"/>
            </a:br>
            <a:r>
              <a:rPr lang="de-DE" sz="1200" baseline="30000" dirty="0"/>
              <a:t>1</a:t>
            </a:r>
            <a:r>
              <a:rPr lang="de-DE" sz="1200" baseline="0" dirty="0"/>
              <a:t>Institut für Energieverfahrenstechnik und Chemieingenieurwesen (IEC), TU Bergakademie Freiberg, Germany</a:t>
            </a:r>
            <a:br>
              <a:rPr lang="de-DE" sz="1200" baseline="0" dirty="0"/>
            </a:br>
            <a:r>
              <a:rPr lang="de-DE" sz="1200" baseline="30000" dirty="0"/>
              <a:t>2</a:t>
            </a:r>
            <a:r>
              <a:rPr lang="de-DE" sz="1200" baseline="0" dirty="0"/>
              <a:t>BASF SE, Ludwigshafen, Germany</a:t>
            </a:r>
            <a:endParaRPr lang="de-DE" sz="1600" baseline="0" dirty="0"/>
          </a:p>
        </p:txBody>
      </p:sp>
    </p:spTree>
    <p:extLst>
      <p:ext uri="{BB962C8B-B14F-4D97-AF65-F5344CB8AC3E}">
        <p14:creationId xmlns:p14="http://schemas.microsoft.com/office/powerpoint/2010/main" val="233208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-1 blau + Icons">
    <p:bg>
      <p:bgPr>
        <a:solidFill>
          <a:srgbClr val="006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83E0077-0AE8-48B5-8E4F-027A4B652AE8}"/>
              </a:ext>
            </a:extLst>
          </p:cNvPr>
          <p:cNvGrpSpPr/>
          <p:nvPr userDrawn="1"/>
        </p:nvGrpSpPr>
        <p:grpSpPr>
          <a:xfrm>
            <a:off x="9673721" y="5081290"/>
            <a:ext cx="432000" cy="432000"/>
            <a:chOff x="9516982" y="5081290"/>
            <a:chExt cx="432000" cy="432000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EEC3FBFF-71A4-42EA-8322-21EB52F4B3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935" y="5176625"/>
              <a:ext cx="292347" cy="252084"/>
            </a:xfrm>
            <a:prstGeom prst="rect">
              <a:avLst/>
            </a:prstGeom>
          </p:spPr>
        </p:pic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4F78127D-463F-4947-B99E-9D60C44CE15B}"/>
                </a:ext>
              </a:extLst>
            </p:cNvPr>
            <p:cNvSpPr/>
            <p:nvPr userDrawn="1"/>
          </p:nvSpPr>
          <p:spPr>
            <a:xfrm>
              <a:off x="9516982" y="508129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5AEEB15-1D39-4ECC-A513-2E00D5DDBE05}"/>
              </a:ext>
            </a:extLst>
          </p:cNvPr>
          <p:cNvGrpSpPr/>
          <p:nvPr userDrawn="1"/>
        </p:nvGrpSpPr>
        <p:grpSpPr>
          <a:xfrm>
            <a:off x="8965837" y="5078474"/>
            <a:ext cx="432000" cy="432000"/>
            <a:chOff x="8564213" y="5044394"/>
            <a:chExt cx="432000" cy="432000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62759C13-50BB-421B-A581-6C180AC0D4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7653" y="5117364"/>
              <a:ext cx="292797" cy="277285"/>
            </a:xfrm>
            <a:prstGeom prst="rect">
              <a:avLst/>
            </a:prstGeom>
          </p:spPr>
        </p:pic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1AA7C656-8418-450C-ABE9-907CB626EFD5}"/>
                </a:ext>
              </a:extLst>
            </p:cNvPr>
            <p:cNvSpPr/>
            <p:nvPr userDrawn="1"/>
          </p:nvSpPr>
          <p:spPr>
            <a:xfrm>
              <a:off x="8564213" y="5044394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68D96637-D1E8-4D61-88A5-F0F36C3A159B}"/>
              </a:ext>
            </a:extLst>
          </p:cNvPr>
          <p:cNvGrpSpPr/>
          <p:nvPr userDrawn="1"/>
        </p:nvGrpSpPr>
        <p:grpSpPr>
          <a:xfrm>
            <a:off x="7560298" y="5098356"/>
            <a:ext cx="432000" cy="432000"/>
            <a:chOff x="6598847" y="5081290"/>
            <a:chExt cx="432000" cy="43200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9F96395-762E-40DD-9412-A225E9F133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4317" y="5165084"/>
              <a:ext cx="296078" cy="264412"/>
            </a:xfrm>
            <a:prstGeom prst="rect">
              <a:avLst/>
            </a:prstGeom>
          </p:spPr>
        </p:pic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EFA5F46-33B7-42CA-8C06-2E32641EA02B}"/>
                </a:ext>
              </a:extLst>
            </p:cNvPr>
            <p:cNvSpPr/>
            <p:nvPr userDrawn="1"/>
          </p:nvSpPr>
          <p:spPr>
            <a:xfrm>
              <a:off x="6598847" y="508129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29D21C79-0430-40D7-BA3E-6D4A54200C3F}"/>
              </a:ext>
            </a:extLst>
          </p:cNvPr>
          <p:cNvGrpSpPr/>
          <p:nvPr userDrawn="1"/>
        </p:nvGrpSpPr>
        <p:grpSpPr>
          <a:xfrm>
            <a:off x="11259139" y="5094670"/>
            <a:ext cx="432000" cy="432000"/>
            <a:chOff x="11259139" y="5094670"/>
            <a:chExt cx="432000" cy="432000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EB630743-9051-432B-8AE2-F9D47139FE4F}"/>
                </a:ext>
              </a:extLst>
            </p:cNvPr>
            <p:cNvSpPr/>
            <p:nvPr userDrawn="1"/>
          </p:nvSpPr>
          <p:spPr>
            <a:xfrm>
              <a:off x="11259139" y="509467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36E6C795-E7C0-4BB7-8985-B5987F7C3F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8450" y="5194314"/>
              <a:ext cx="263562" cy="217051"/>
            </a:xfrm>
            <a:prstGeom prst="rect">
              <a:avLst/>
            </a:prstGeom>
          </p:spPr>
        </p:pic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7D2CCDB-AF54-4F8B-BFE1-0B1F2B1BD5F3}"/>
              </a:ext>
            </a:extLst>
          </p:cNvPr>
          <p:cNvGrpSpPr/>
          <p:nvPr userDrawn="1"/>
        </p:nvGrpSpPr>
        <p:grpSpPr>
          <a:xfrm>
            <a:off x="10461699" y="5089954"/>
            <a:ext cx="432000" cy="432000"/>
            <a:chOff x="10449843" y="5081290"/>
            <a:chExt cx="432000" cy="43200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401D773-6F03-45B5-9556-D3E321F739D4}"/>
                </a:ext>
              </a:extLst>
            </p:cNvPr>
            <p:cNvSpPr/>
            <p:nvPr userDrawn="1"/>
          </p:nvSpPr>
          <p:spPr>
            <a:xfrm>
              <a:off x="10449843" y="508129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D74B0388-CD11-4699-94F7-8392D6DCB8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6707" y="5142565"/>
              <a:ext cx="312463" cy="295687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943B6950-136B-4BCA-9BDA-16A26FD96E88}"/>
              </a:ext>
            </a:extLst>
          </p:cNvPr>
          <p:cNvGrpSpPr/>
          <p:nvPr userDrawn="1"/>
        </p:nvGrpSpPr>
        <p:grpSpPr>
          <a:xfrm>
            <a:off x="8268182" y="5073703"/>
            <a:ext cx="432000" cy="432000"/>
            <a:chOff x="7543733" y="5051282"/>
            <a:chExt cx="432000" cy="43200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EA3AA7F0-306C-4A59-80B2-A1E7D521EC2A}"/>
                </a:ext>
              </a:extLst>
            </p:cNvPr>
            <p:cNvSpPr/>
            <p:nvPr userDrawn="1"/>
          </p:nvSpPr>
          <p:spPr>
            <a:xfrm>
              <a:off x="7543733" y="5051282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03867C0E-CAE7-4CF8-83FB-798B2DC76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6369" y="5146629"/>
              <a:ext cx="251497" cy="256925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45AD00A7-7086-4B2F-909E-5F535405A07B}"/>
              </a:ext>
            </a:extLst>
          </p:cNvPr>
          <p:cNvGrpSpPr/>
          <p:nvPr userDrawn="1"/>
        </p:nvGrpSpPr>
        <p:grpSpPr>
          <a:xfrm>
            <a:off x="6823537" y="5098356"/>
            <a:ext cx="432000" cy="432000"/>
            <a:chOff x="5562718" y="5092454"/>
            <a:chExt cx="432000" cy="432000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A350356D-ABA3-4A05-95F7-09DABEC916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055" y="5117364"/>
              <a:ext cx="225337" cy="343476"/>
            </a:xfrm>
            <a:prstGeom prst="rect">
              <a:avLst/>
            </a:prstGeom>
          </p:spPr>
        </p:pic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342267B0-FDDE-41EA-B744-8004DAC1585B}"/>
                </a:ext>
              </a:extLst>
            </p:cNvPr>
            <p:cNvSpPr/>
            <p:nvPr userDrawn="1"/>
          </p:nvSpPr>
          <p:spPr>
            <a:xfrm>
              <a:off x="5562718" y="5092454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052F5FA-631B-44F5-88A3-3D6FBC02852A}"/>
              </a:ext>
            </a:extLst>
          </p:cNvPr>
          <p:cNvGrpSpPr/>
          <p:nvPr userDrawn="1"/>
        </p:nvGrpSpPr>
        <p:grpSpPr>
          <a:xfrm>
            <a:off x="6128336" y="5078474"/>
            <a:ext cx="432000" cy="432000"/>
            <a:chOff x="4526589" y="5092454"/>
            <a:chExt cx="432000" cy="43200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54F7FBBA-ACD3-4AEA-B3D7-9C56888BD8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206" y="5117364"/>
              <a:ext cx="256024" cy="341366"/>
            </a:xfrm>
            <a:prstGeom prst="rect">
              <a:avLst/>
            </a:prstGeom>
          </p:spPr>
        </p:pic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AE856498-EEBD-4589-B68B-B3D5DCB8FB09}"/>
                </a:ext>
              </a:extLst>
            </p:cNvPr>
            <p:cNvSpPr/>
            <p:nvPr userDrawn="1"/>
          </p:nvSpPr>
          <p:spPr>
            <a:xfrm>
              <a:off x="4526589" y="5092454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046B783-5707-4830-9073-6922B92E88CD}"/>
              </a:ext>
            </a:extLst>
          </p:cNvPr>
          <p:cNvGrpSpPr/>
          <p:nvPr userDrawn="1"/>
        </p:nvGrpSpPr>
        <p:grpSpPr>
          <a:xfrm>
            <a:off x="5393991" y="5056241"/>
            <a:ext cx="432000" cy="416379"/>
            <a:chOff x="3387513" y="5066903"/>
            <a:chExt cx="432000" cy="416379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3D39FF9-D898-41C6-BF66-9272BAAFF6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856" y="5176626"/>
              <a:ext cx="394622" cy="219518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B09CBD2B-07EF-40E9-BA81-7E41E3539AD4}"/>
                </a:ext>
              </a:extLst>
            </p:cNvPr>
            <p:cNvSpPr/>
            <p:nvPr userDrawn="1"/>
          </p:nvSpPr>
          <p:spPr>
            <a:xfrm>
              <a:off x="3387513" y="5066903"/>
              <a:ext cx="432000" cy="41637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7BCDA5C9-D775-4C78-AC67-48F594F02886}"/>
              </a:ext>
            </a:extLst>
          </p:cNvPr>
          <p:cNvGrpSpPr/>
          <p:nvPr userDrawn="1"/>
        </p:nvGrpSpPr>
        <p:grpSpPr>
          <a:xfrm>
            <a:off x="4646060" y="5073703"/>
            <a:ext cx="432000" cy="432000"/>
            <a:chOff x="2369927" y="5073703"/>
            <a:chExt cx="432000" cy="432000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0D5B301C-3CB6-4A89-965E-A5F0B8328D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656" y="5142565"/>
              <a:ext cx="325349" cy="303819"/>
            </a:xfrm>
            <a:prstGeom prst="rect">
              <a:avLst/>
            </a:prstGeom>
          </p:spPr>
        </p:pic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3D418CAD-C939-47D2-A48A-53BCC40AC89E}"/>
                </a:ext>
              </a:extLst>
            </p:cNvPr>
            <p:cNvSpPr/>
            <p:nvPr userDrawn="1"/>
          </p:nvSpPr>
          <p:spPr>
            <a:xfrm>
              <a:off x="2369927" y="5073703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1" name="Textfeld 50">
            <a:extLst>
              <a:ext uri="{FF2B5EF4-FFF2-40B4-BE49-F238E27FC236}">
                <a16:creationId xmlns:a16="http://schemas.microsoft.com/office/drawing/2014/main" id="{B9AAF393-1DAC-46EB-9E98-30D8A7DD3E49}"/>
              </a:ext>
            </a:extLst>
          </p:cNvPr>
          <p:cNvSpPr txBox="1"/>
          <p:nvPr userDrawn="1"/>
        </p:nvSpPr>
        <p:spPr>
          <a:xfrm>
            <a:off x="10005717" y="5740402"/>
            <a:ext cx="1899223" cy="432000"/>
          </a:xfrm>
          <a:prstGeom prst="rect">
            <a:avLst/>
          </a:prstGeom>
        </p:spPr>
        <p:txBody>
          <a:bodyPr wrap="square" lIns="0" rIns="0" rtlCol="0" anchor="t">
            <a:noAutofit/>
          </a:bodyPr>
          <a:lstStyle/>
          <a:p>
            <a:pPr algn="l"/>
            <a:r>
              <a:rPr lang="de-DE" sz="3600" b="1" i="0" dirty="0">
                <a:solidFill>
                  <a:srgbClr val="004A7D">
                    <a:alpha val="50000"/>
                  </a:srgbClr>
                </a:solidFill>
                <a:latin typeface="Spartan ExtraBold" pitchFamily="2" charset="77"/>
              </a:rPr>
              <a:t>‚</a:t>
            </a:r>
            <a:r>
              <a:rPr lang="de-DE" sz="3600" b="1" i="0" dirty="0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DE" sz="3600" b="1" i="0" dirty="0" err="1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tubaf</a:t>
            </a:r>
            <a:endParaRPr lang="de-DE" sz="3600" b="1" i="0" dirty="0">
              <a:solidFill>
                <a:schemeClr val="bg1">
                  <a:alpha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platzhalter 4">
            <a:extLst>
              <a:ext uri="{FF2B5EF4-FFF2-40B4-BE49-F238E27FC236}">
                <a16:creationId xmlns:a16="http://schemas.microsoft.com/office/drawing/2014/main" id="{4A9A1807-AFB9-4E04-A7FF-787577FDF0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9721" y="5768578"/>
            <a:ext cx="10680958" cy="108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Formatvorlage Titel Vorname Name des Referenten und Einrichtung bearbeiten 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87783C0B-0A44-4ADF-8B1C-7ACC3A3AFD9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2" y="481004"/>
            <a:ext cx="2553192" cy="90000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636CADE6-4EB3-4B47-B4A1-8188F382A41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25778"/>
            <a:ext cx="362550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0C982A6E-B854-614E-80C2-782A66419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083" y="1968104"/>
            <a:ext cx="10976598" cy="1611917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000" b="1" i="0" cap="all" spc="0" baseline="0">
                <a:solidFill>
                  <a:srgbClr val="004A7D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F72706C7-B025-2E4B-99F6-271DCFCCB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083" y="3800669"/>
            <a:ext cx="10976597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129EC27-6B75-5683-899C-CEE80C23EAA2}"/>
              </a:ext>
            </a:extLst>
          </p:cNvPr>
          <p:cNvSpPr txBox="1"/>
          <p:nvPr userDrawn="1"/>
        </p:nvSpPr>
        <p:spPr>
          <a:xfrm>
            <a:off x="7208613" y="5508839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5277986-215E-49C4-1E98-21F190856D43}"/>
              </a:ext>
            </a:extLst>
          </p:cNvPr>
          <p:cNvSpPr txBox="1"/>
          <p:nvPr userDrawn="1"/>
        </p:nvSpPr>
        <p:spPr>
          <a:xfrm>
            <a:off x="1371600" y="6350696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8C6C8CF-289E-4065-8200-243CFD815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993" y="5557623"/>
            <a:ext cx="2836687" cy="9999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3A56C8-F069-425E-AFDC-4402FC010D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25778"/>
            <a:ext cx="362550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6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itel + Text / Tabelle, Bild,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7592B3-D4DC-E24F-AA1C-2A05D60DD6C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48145" y="1721708"/>
            <a:ext cx="10982536" cy="421323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E3F634-B07A-6F47-9151-9C187E08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470385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D3A5DB9-A55B-BE5A-9FC1-A325D770964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9">
            <a:extLst>
              <a:ext uri="{FF2B5EF4-FFF2-40B4-BE49-F238E27FC236}">
                <a16:creationId xmlns:a16="http://schemas.microsoft.com/office/drawing/2014/main" id="{D814FB1A-CBFE-4D36-AFCE-C2C55D16B0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529" y="6219765"/>
            <a:ext cx="444152" cy="445484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5C4CFE13-C36C-4E3B-8138-5438EFD172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138" y="6219307"/>
            <a:ext cx="409671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0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 +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60BD8C6-7AB3-C64F-8C75-0984F7FD809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48145" y="1721708"/>
            <a:ext cx="5259227" cy="421323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742950" indent="-2857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57350" indent="-2857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00250" indent="-1714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64349417-2101-9E4F-957C-40EE9DC94B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71454" y="1721708"/>
            <a:ext cx="5259227" cy="421323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BCAE72CF-FE3E-B44F-A41E-BFF4769C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923058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075F259-99BF-4C50-9E46-31C4F74325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943EFEE-58FD-4FBF-9B02-401F8C2EF3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0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5244DFFF-5FDB-2845-9FB3-C504544BB02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54083" y="864231"/>
            <a:ext cx="10976598" cy="5070711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C9F8A9-5AB5-4842-BB95-529AC4EA5F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D089C80-AE70-4A8D-A487-0D0747696F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5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5ADE351-FB37-4340-8264-69EC2BBD339B}"/>
              </a:ext>
            </a:extLst>
          </p:cNvPr>
          <p:cNvSpPr/>
          <p:nvPr userDrawn="1"/>
        </p:nvSpPr>
        <p:spPr>
          <a:xfrm>
            <a:off x="0" y="6043312"/>
            <a:ext cx="12192000" cy="828000"/>
          </a:xfrm>
          <a:prstGeom prst="rect">
            <a:avLst/>
          </a:prstGeom>
          <a:solidFill>
            <a:srgbClr val="E7E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Gerade Verbindung 3">
            <a:extLst>
              <a:ext uri="{FF2B5EF4-FFF2-40B4-BE49-F238E27FC236}">
                <a16:creationId xmlns:a16="http://schemas.microsoft.com/office/drawing/2014/main" id="{2495EACA-308F-418C-B9EA-94945FBC3B2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5FD97FBB-86D5-40D9-B3EC-5398F9E11FEC}"/>
              </a:ext>
            </a:extLst>
          </p:cNvPr>
          <p:cNvSpPr txBox="1">
            <a:spLocks/>
          </p:cNvSpPr>
          <p:nvPr userDrawn="1"/>
        </p:nvSpPr>
        <p:spPr>
          <a:xfrm>
            <a:off x="194239" y="6274750"/>
            <a:ext cx="494764" cy="365125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1FBD69-6E57-4E10-B6F4-1F4D658D73AC}" type="slidenum">
              <a:rPr lang="de-DE" smtClean="0">
                <a:latin typeface="+mn-lt"/>
              </a:rPr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A77748-C6C4-4817-BE47-EAF1BEA38A72}"/>
              </a:ext>
            </a:extLst>
          </p:cNvPr>
          <p:cNvSpPr txBox="1">
            <a:spLocks/>
          </p:cNvSpPr>
          <p:nvPr userDrawn="1"/>
        </p:nvSpPr>
        <p:spPr>
          <a:xfrm>
            <a:off x="902677" y="6223950"/>
            <a:ext cx="6864875" cy="533387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l" defTabSz="914400" rtl="0" eaLnBrk="1" latinLnBrk="0" hangingPunct="1">
              <a:lnSpc>
                <a:spcPct val="150000"/>
              </a:lnSpc>
              <a:defRPr sz="1000" b="0" i="0" kern="1200" spc="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+mn-lt"/>
              </a:rPr>
              <a:t>Gabriel Gonzalez Ortiz</a:t>
            </a:r>
          </a:p>
          <a:p>
            <a:r>
              <a:rPr lang="en-US" dirty="0">
                <a:latin typeface="+mn-lt"/>
              </a:rPr>
              <a:t>SCOORE Project Meeting</a:t>
            </a:r>
          </a:p>
        </p:txBody>
      </p:sp>
    </p:spTree>
    <p:extLst>
      <p:ext uri="{BB962C8B-B14F-4D97-AF65-F5344CB8AC3E}">
        <p14:creationId xmlns:p14="http://schemas.microsoft.com/office/powerpoint/2010/main" val="289539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69" r:id="rId3"/>
    <p:sldLayoutId id="2147483691" r:id="rId4"/>
    <p:sldLayoutId id="2147483692" r:id="rId5"/>
    <p:sldLayoutId id="2147483649" r:id="rId6"/>
    <p:sldLayoutId id="2147483682" r:id="rId7"/>
    <p:sldLayoutId id="2147483670" r:id="rId8"/>
    <p:sldLayoutId id="2147483672" r:id="rId9"/>
    <p:sldLayoutId id="2147483671" r:id="rId10"/>
    <p:sldLayoutId id="2147483665" r:id="rId11"/>
    <p:sldLayoutId id="2147483681" r:id="rId12"/>
    <p:sldLayoutId id="2147483684" r:id="rId13"/>
    <p:sldLayoutId id="2147483686" r:id="rId14"/>
    <p:sldLayoutId id="2147483696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A7D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53FF2-F0ED-4E5D-88B7-845BB4267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2442655"/>
            <a:ext cx="10397085" cy="13145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sz="36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Reaction Mechanisms &amp; ROMs</a:t>
            </a:r>
            <a:endParaRPr lang="de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60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505C63-E166-44CD-99B7-2F69D5238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Reactor Network Modeling – Based on CFD Results  </a:t>
            </a:r>
            <a:endParaRPr lang="en-US" dirty="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FA92208E-D16B-4854-87CF-411ACF9F7580}"/>
              </a:ext>
            </a:extLst>
          </p:cNvPr>
          <p:cNvSpPr txBox="1">
            <a:spLocks/>
          </p:cNvSpPr>
          <p:nvPr/>
        </p:nvSpPr>
        <p:spPr>
          <a:xfrm>
            <a:off x="212439" y="1252150"/>
            <a:ext cx="3639128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/>
                <a:ea typeface="DejaVu Sans"/>
              </a:rPr>
              <a:t>Temperature Profile: Flame zone</a:t>
            </a:r>
          </a:p>
          <a:p>
            <a:endParaRPr lang="en-US" sz="18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FE4511-1C14-4A3A-BAA9-9FA8FBE482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2" r="22109" b="9360"/>
          <a:stretch/>
        </p:blipFill>
        <p:spPr>
          <a:xfrm>
            <a:off x="212438" y="1627909"/>
            <a:ext cx="2405945" cy="1801091"/>
          </a:xfrm>
          <a:prstGeom prst="rect">
            <a:avLst/>
          </a:prstGeom>
        </p:spPr>
      </p:pic>
      <p:sp>
        <p:nvSpPr>
          <p:cNvPr id="31" name="Inhaltsplatzhalter 1">
            <a:extLst>
              <a:ext uri="{FF2B5EF4-FFF2-40B4-BE49-F238E27FC236}">
                <a16:creationId xmlns:a16="http://schemas.microsoft.com/office/drawing/2014/main" id="{1E3A5812-9750-4186-9310-4C3B8916C9AD}"/>
              </a:ext>
            </a:extLst>
          </p:cNvPr>
          <p:cNvSpPr txBox="1">
            <a:spLocks/>
          </p:cNvSpPr>
          <p:nvPr/>
        </p:nvSpPr>
        <p:spPr>
          <a:xfrm>
            <a:off x="3851566" y="1252150"/>
            <a:ext cx="4110181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/>
                <a:ea typeface="DejaVu Sans"/>
              </a:rPr>
              <a:t>Methane Profile: Methane bypass zone</a:t>
            </a:r>
          </a:p>
          <a:p>
            <a:endParaRPr lang="en-US" sz="18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2911EB3-F953-4538-B748-3DDEBF957A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" t="11009" r="20464" b="10324"/>
          <a:stretch/>
        </p:blipFill>
        <p:spPr>
          <a:xfrm>
            <a:off x="3851565" y="1539606"/>
            <a:ext cx="2724728" cy="19776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34B9BC4-B563-4BE5-8C97-894E9CE578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" t="11179" r="28134" b="14107"/>
          <a:stretch/>
        </p:blipFill>
        <p:spPr>
          <a:xfrm>
            <a:off x="4217546" y="3583989"/>
            <a:ext cx="2543474" cy="201570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43A2F8B-B454-4748-BDD8-EE7E63C939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" t="10639" r="35691" b="14209"/>
          <a:stretch/>
        </p:blipFill>
        <p:spPr>
          <a:xfrm>
            <a:off x="568369" y="3517301"/>
            <a:ext cx="2313924" cy="2085109"/>
          </a:xfrm>
          <a:prstGeom prst="rect">
            <a:avLst/>
          </a:prstGeom>
        </p:spPr>
      </p:pic>
      <p:sp>
        <p:nvSpPr>
          <p:cNvPr id="40" name="Inhaltsplatzhalter 1">
            <a:extLst>
              <a:ext uri="{FF2B5EF4-FFF2-40B4-BE49-F238E27FC236}">
                <a16:creationId xmlns:a16="http://schemas.microsoft.com/office/drawing/2014/main" id="{9BE4ED95-2982-43C0-8A49-5176A69955DA}"/>
              </a:ext>
            </a:extLst>
          </p:cNvPr>
          <p:cNvSpPr txBox="1">
            <a:spLocks/>
          </p:cNvSpPr>
          <p:nvPr/>
        </p:nvSpPr>
        <p:spPr>
          <a:xfrm>
            <a:off x="8017163" y="1252150"/>
            <a:ext cx="3611419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/>
                <a:ea typeface="DejaVu Sans"/>
              </a:rPr>
              <a:t>Residence Time: Recirculation – Channeling zones</a:t>
            </a:r>
          </a:p>
          <a:p>
            <a:endParaRPr lang="en-US" sz="18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43667E7-2AC1-4821-96CD-A092D59C1D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50" r="2770" b="25387"/>
          <a:stretch/>
        </p:blipFill>
        <p:spPr>
          <a:xfrm>
            <a:off x="7947012" y="1817867"/>
            <a:ext cx="4161861" cy="1611134"/>
          </a:xfrm>
          <a:prstGeom prst="rect">
            <a:avLst/>
          </a:prstGeom>
        </p:spPr>
      </p:pic>
      <p:sp>
        <p:nvSpPr>
          <p:cNvPr id="45" name="Inhaltsplatzhalter 1">
            <a:extLst>
              <a:ext uri="{FF2B5EF4-FFF2-40B4-BE49-F238E27FC236}">
                <a16:creationId xmlns:a16="http://schemas.microsoft.com/office/drawing/2014/main" id="{721EBB86-D4F8-4407-8691-02B4DA32C1C1}"/>
              </a:ext>
            </a:extLst>
          </p:cNvPr>
          <p:cNvSpPr txBox="1">
            <a:spLocks/>
          </p:cNvSpPr>
          <p:nvPr/>
        </p:nvSpPr>
        <p:spPr>
          <a:xfrm>
            <a:off x="1059810" y="4886529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PSR1</a:t>
            </a:r>
            <a:endParaRPr lang="en-US" sz="1400" dirty="0"/>
          </a:p>
        </p:txBody>
      </p:sp>
      <p:sp>
        <p:nvSpPr>
          <p:cNvPr id="46" name="Inhaltsplatzhalter 1">
            <a:extLst>
              <a:ext uri="{FF2B5EF4-FFF2-40B4-BE49-F238E27FC236}">
                <a16:creationId xmlns:a16="http://schemas.microsoft.com/office/drawing/2014/main" id="{EC3302FB-6BC3-4486-A810-981B28223750}"/>
              </a:ext>
            </a:extLst>
          </p:cNvPr>
          <p:cNvSpPr txBox="1">
            <a:spLocks/>
          </p:cNvSpPr>
          <p:nvPr/>
        </p:nvSpPr>
        <p:spPr>
          <a:xfrm>
            <a:off x="5063774" y="4989275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PSR2</a:t>
            </a:r>
            <a:endParaRPr lang="en-US" sz="14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54E5073-FE67-49D8-8F5C-3C2099506E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" t="26496" r="3784" b="43958"/>
          <a:stretch/>
        </p:blipFill>
        <p:spPr>
          <a:xfrm>
            <a:off x="7661313" y="4230908"/>
            <a:ext cx="4447560" cy="702216"/>
          </a:xfrm>
          <a:prstGeom prst="rect">
            <a:avLst/>
          </a:prstGeom>
        </p:spPr>
      </p:pic>
      <p:sp>
        <p:nvSpPr>
          <p:cNvPr id="51" name="Inhaltsplatzhalter 1">
            <a:extLst>
              <a:ext uri="{FF2B5EF4-FFF2-40B4-BE49-F238E27FC236}">
                <a16:creationId xmlns:a16="http://schemas.microsoft.com/office/drawing/2014/main" id="{55D5EBB4-0350-4FD0-99B2-7F28EE59268F}"/>
              </a:ext>
            </a:extLst>
          </p:cNvPr>
          <p:cNvSpPr txBox="1">
            <a:spLocks/>
          </p:cNvSpPr>
          <p:nvPr/>
        </p:nvSpPr>
        <p:spPr>
          <a:xfrm>
            <a:off x="7873999" y="5217564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PSR3</a:t>
            </a:r>
            <a:endParaRPr lang="en-US" sz="14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E2961B7-6B4C-45DC-92F3-845AFCFFCDE7}"/>
              </a:ext>
            </a:extLst>
          </p:cNvPr>
          <p:cNvCxnSpPr/>
          <p:nvPr/>
        </p:nvCxnSpPr>
        <p:spPr>
          <a:xfrm flipV="1">
            <a:off x="8017163" y="4775200"/>
            <a:ext cx="350982" cy="4423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Inhaltsplatzhalter 1">
            <a:extLst>
              <a:ext uri="{FF2B5EF4-FFF2-40B4-BE49-F238E27FC236}">
                <a16:creationId xmlns:a16="http://schemas.microsoft.com/office/drawing/2014/main" id="{CC87A7D7-3386-4096-975F-1376820AE249}"/>
              </a:ext>
            </a:extLst>
          </p:cNvPr>
          <p:cNvSpPr txBox="1">
            <a:spLocks/>
          </p:cNvSpPr>
          <p:nvPr/>
        </p:nvSpPr>
        <p:spPr>
          <a:xfrm>
            <a:off x="9672342" y="3804580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PSR4</a:t>
            </a:r>
            <a:endParaRPr lang="en-US" sz="1400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C40689E-4490-4810-9A3A-BEEC68F4D622}"/>
              </a:ext>
            </a:extLst>
          </p:cNvPr>
          <p:cNvCxnSpPr>
            <a:cxnSpLocks/>
          </p:cNvCxnSpPr>
          <p:nvPr/>
        </p:nvCxnSpPr>
        <p:spPr>
          <a:xfrm flipH="1">
            <a:off x="9660301" y="3994719"/>
            <a:ext cx="162571" cy="3452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Inhaltsplatzhalter 1">
            <a:extLst>
              <a:ext uri="{FF2B5EF4-FFF2-40B4-BE49-F238E27FC236}">
                <a16:creationId xmlns:a16="http://schemas.microsoft.com/office/drawing/2014/main" id="{383E2165-7136-4EBA-ACB1-58DACDC6856C}"/>
              </a:ext>
            </a:extLst>
          </p:cNvPr>
          <p:cNvSpPr txBox="1">
            <a:spLocks/>
          </p:cNvSpPr>
          <p:nvPr/>
        </p:nvSpPr>
        <p:spPr>
          <a:xfrm>
            <a:off x="8645235" y="5298545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PFR1</a:t>
            </a:r>
            <a:endParaRPr lang="en-US" sz="1400" dirty="0"/>
          </a:p>
        </p:txBody>
      </p:sp>
      <p:sp>
        <p:nvSpPr>
          <p:cNvPr id="58" name="Inhaltsplatzhalter 1">
            <a:extLst>
              <a:ext uri="{FF2B5EF4-FFF2-40B4-BE49-F238E27FC236}">
                <a16:creationId xmlns:a16="http://schemas.microsoft.com/office/drawing/2014/main" id="{D66F52B0-12FB-4791-AB5B-CFA81728037F}"/>
              </a:ext>
            </a:extLst>
          </p:cNvPr>
          <p:cNvSpPr txBox="1">
            <a:spLocks/>
          </p:cNvSpPr>
          <p:nvPr/>
        </p:nvSpPr>
        <p:spPr>
          <a:xfrm>
            <a:off x="9439563" y="5343107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PFR2</a:t>
            </a:r>
            <a:endParaRPr lang="en-US" sz="1400" dirty="0"/>
          </a:p>
        </p:txBody>
      </p:sp>
      <p:sp>
        <p:nvSpPr>
          <p:cNvPr id="59" name="Inhaltsplatzhalter 1">
            <a:extLst>
              <a:ext uri="{FF2B5EF4-FFF2-40B4-BE49-F238E27FC236}">
                <a16:creationId xmlns:a16="http://schemas.microsoft.com/office/drawing/2014/main" id="{7C76BBB5-FCFE-4A65-8020-FACB67FF0CFE}"/>
              </a:ext>
            </a:extLst>
          </p:cNvPr>
          <p:cNvSpPr txBox="1">
            <a:spLocks/>
          </p:cNvSpPr>
          <p:nvPr/>
        </p:nvSpPr>
        <p:spPr>
          <a:xfrm>
            <a:off x="10589491" y="5359452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PFR3</a:t>
            </a:r>
            <a:endParaRPr lang="en-US" sz="14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15F1121-A6FF-4FE0-A3AC-9288D86B87AE}"/>
              </a:ext>
            </a:extLst>
          </p:cNvPr>
          <p:cNvCxnSpPr>
            <a:cxnSpLocks/>
          </p:cNvCxnSpPr>
          <p:nvPr/>
        </p:nvCxnSpPr>
        <p:spPr>
          <a:xfrm flipV="1">
            <a:off x="8836890" y="4591840"/>
            <a:ext cx="0" cy="625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B99DDF-469D-481D-874B-657283712E5C}"/>
              </a:ext>
            </a:extLst>
          </p:cNvPr>
          <p:cNvCxnSpPr>
            <a:cxnSpLocks/>
          </p:cNvCxnSpPr>
          <p:nvPr/>
        </p:nvCxnSpPr>
        <p:spPr>
          <a:xfrm flipV="1">
            <a:off x="9660301" y="4620262"/>
            <a:ext cx="0" cy="625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EC9846F-8643-47FE-898A-EC1500454333}"/>
              </a:ext>
            </a:extLst>
          </p:cNvPr>
          <p:cNvCxnSpPr>
            <a:cxnSpLocks/>
          </p:cNvCxnSpPr>
          <p:nvPr/>
        </p:nvCxnSpPr>
        <p:spPr>
          <a:xfrm flipV="1">
            <a:off x="10847174" y="4625786"/>
            <a:ext cx="0" cy="625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439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505C63-E166-44CD-99B7-2F69D5238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Reactor Network Model</a:t>
            </a:r>
            <a:endParaRPr lang="en-US" dirty="0"/>
          </a:p>
        </p:txBody>
      </p:sp>
      <p:sp>
        <p:nvSpPr>
          <p:cNvPr id="45" name="Inhaltsplatzhalter 1">
            <a:extLst>
              <a:ext uri="{FF2B5EF4-FFF2-40B4-BE49-F238E27FC236}">
                <a16:creationId xmlns:a16="http://schemas.microsoft.com/office/drawing/2014/main" id="{721EBB86-D4F8-4407-8691-02B4DA32C1C1}"/>
              </a:ext>
            </a:extLst>
          </p:cNvPr>
          <p:cNvSpPr txBox="1">
            <a:spLocks/>
          </p:cNvSpPr>
          <p:nvPr/>
        </p:nvSpPr>
        <p:spPr>
          <a:xfrm>
            <a:off x="803313" y="1919733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PSR1</a:t>
            </a:r>
            <a:endParaRPr lang="en-US" sz="1400" dirty="0"/>
          </a:p>
        </p:txBody>
      </p:sp>
      <p:sp>
        <p:nvSpPr>
          <p:cNvPr id="46" name="Inhaltsplatzhalter 1">
            <a:extLst>
              <a:ext uri="{FF2B5EF4-FFF2-40B4-BE49-F238E27FC236}">
                <a16:creationId xmlns:a16="http://schemas.microsoft.com/office/drawing/2014/main" id="{EC3302FB-6BC3-4486-A810-981B28223750}"/>
              </a:ext>
            </a:extLst>
          </p:cNvPr>
          <p:cNvSpPr txBox="1">
            <a:spLocks/>
          </p:cNvSpPr>
          <p:nvPr/>
        </p:nvSpPr>
        <p:spPr>
          <a:xfrm>
            <a:off x="1475013" y="1887632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PSR2</a:t>
            </a:r>
            <a:endParaRPr lang="en-US" sz="14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54E5073-FE67-49D8-8F5C-3C2099506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2" r="1039" b="34211"/>
          <a:stretch/>
        </p:blipFill>
        <p:spPr>
          <a:xfrm>
            <a:off x="803313" y="2289941"/>
            <a:ext cx="4401377" cy="942818"/>
          </a:xfrm>
          <a:prstGeom prst="rect">
            <a:avLst/>
          </a:prstGeom>
        </p:spPr>
      </p:pic>
      <p:sp>
        <p:nvSpPr>
          <p:cNvPr id="51" name="Inhaltsplatzhalter 1">
            <a:extLst>
              <a:ext uri="{FF2B5EF4-FFF2-40B4-BE49-F238E27FC236}">
                <a16:creationId xmlns:a16="http://schemas.microsoft.com/office/drawing/2014/main" id="{55D5EBB4-0350-4FD0-99B2-7F28EE59268F}"/>
              </a:ext>
            </a:extLst>
          </p:cNvPr>
          <p:cNvSpPr txBox="1">
            <a:spLocks/>
          </p:cNvSpPr>
          <p:nvPr/>
        </p:nvSpPr>
        <p:spPr>
          <a:xfrm>
            <a:off x="960581" y="3426512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PSR3</a:t>
            </a:r>
            <a:endParaRPr lang="en-US" sz="14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E2961B7-6B4C-45DC-92F3-845AFCFFCDE7}"/>
              </a:ext>
            </a:extLst>
          </p:cNvPr>
          <p:cNvCxnSpPr/>
          <p:nvPr/>
        </p:nvCxnSpPr>
        <p:spPr>
          <a:xfrm flipV="1">
            <a:off x="1103745" y="2984148"/>
            <a:ext cx="350982" cy="4423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Inhaltsplatzhalter 1">
            <a:extLst>
              <a:ext uri="{FF2B5EF4-FFF2-40B4-BE49-F238E27FC236}">
                <a16:creationId xmlns:a16="http://schemas.microsoft.com/office/drawing/2014/main" id="{CC87A7D7-3386-4096-975F-1376820AE249}"/>
              </a:ext>
            </a:extLst>
          </p:cNvPr>
          <p:cNvSpPr txBox="1">
            <a:spLocks/>
          </p:cNvSpPr>
          <p:nvPr/>
        </p:nvSpPr>
        <p:spPr>
          <a:xfrm>
            <a:off x="2758924" y="2013528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PSR4</a:t>
            </a:r>
            <a:endParaRPr lang="en-US" sz="1400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C40689E-4490-4810-9A3A-BEEC68F4D622}"/>
              </a:ext>
            </a:extLst>
          </p:cNvPr>
          <p:cNvCxnSpPr>
            <a:cxnSpLocks/>
          </p:cNvCxnSpPr>
          <p:nvPr/>
        </p:nvCxnSpPr>
        <p:spPr>
          <a:xfrm flipH="1">
            <a:off x="2746883" y="2203667"/>
            <a:ext cx="162571" cy="3452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Inhaltsplatzhalter 1">
            <a:extLst>
              <a:ext uri="{FF2B5EF4-FFF2-40B4-BE49-F238E27FC236}">
                <a16:creationId xmlns:a16="http://schemas.microsoft.com/office/drawing/2014/main" id="{383E2165-7136-4EBA-ACB1-58DACDC6856C}"/>
              </a:ext>
            </a:extLst>
          </p:cNvPr>
          <p:cNvSpPr txBox="1">
            <a:spLocks/>
          </p:cNvSpPr>
          <p:nvPr/>
        </p:nvSpPr>
        <p:spPr>
          <a:xfrm>
            <a:off x="1731817" y="3507493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PFR1</a:t>
            </a:r>
            <a:endParaRPr lang="en-US" sz="1400" dirty="0"/>
          </a:p>
        </p:txBody>
      </p:sp>
      <p:sp>
        <p:nvSpPr>
          <p:cNvPr id="58" name="Inhaltsplatzhalter 1">
            <a:extLst>
              <a:ext uri="{FF2B5EF4-FFF2-40B4-BE49-F238E27FC236}">
                <a16:creationId xmlns:a16="http://schemas.microsoft.com/office/drawing/2014/main" id="{D66F52B0-12FB-4791-AB5B-CFA81728037F}"/>
              </a:ext>
            </a:extLst>
          </p:cNvPr>
          <p:cNvSpPr txBox="1">
            <a:spLocks/>
          </p:cNvSpPr>
          <p:nvPr/>
        </p:nvSpPr>
        <p:spPr>
          <a:xfrm>
            <a:off x="2526145" y="3552055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PFR2</a:t>
            </a:r>
            <a:endParaRPr lang="en-US" sz="1400" dirty="0"/>
          </a:p>
        </p:txBody>
      </p:sp>
      <p:sp>
        <p:nvSpPr>
          <p:cNvPr id="59" name="Inhaltsplatzhalter 1">
            <a:extLst>
              <a:ext uri="{FF2B5EF4-FFF2-40B4-BE49-F238E27FC236}">
                <a16:creationId xmlns:a16="http://schemas.microsoft.com/office/drawing/2014/main" id="{7C76BBB5-FCFE-4A65-8020-FACB67FF0CFE}"/>
              </a:ext>
            </a:extLst>
          </p:cNvPr>
          <p:cNvSpPr txBox="1">
            <a:spLocks/>
          </p:cNvSpPr>
          <p:nvPr/>
        </p:nvSpPr>
        <p:spPr>
          <a:xfrm>
            <a:off x="3676073" y="3568400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PFR3</a:t>
            </a:r>
            <a:endParaRPr lang="en-US" sz="14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15F1121-A6FF-4FE0-A3AC-9288D86B87AE}"/>
              </a:ext>
            </a:extLst>
          </p:cNvPr>
          <p:cNvCxnSpPr>
            <a:cxnSpLocks/>
          </p:cNvCxnSpPr>
          <p:nvPr/>
        </p:nvCxnSpPr>
        <p:spPr>
          <a:xfrm flipV="1">
            <a:off x="1923472" y="2800788"/>
            <a:ext cx="0" cy="625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B99DDF-469D-481D-874B-657283712E5C}"/>
              </a:ext>
            </a:extLst>
          </p:cNvPr>
          <p:cNvCxnSpPr>
            <a:cxnSpLocks/>
          </p:cNvCxnSpPr>
          <p:nvPr/>
        </p:nvCxnSpPr>
        <p:spPr>
          <a:xfrm flipV="1">
            <a:off x="2746883" y="2829210"/>
            <a:ext cx="0" cy="625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EC9846F-8643-47FE-898A-EC1500454333}"/>
              </a:ext>
            </a:extLst>
          </p:cNvPr>
          <p:cNvCxnSpPr>
            <a:cxnSpLocks/>
          </p:cNvCxnSpPr>
          <p:nvPr/>
        </p:nvCxnSpPr>
        <p:spPr>
          <a:xfrm flipV="1">
            <a:off x="3933756" y="2834734"/>
            <a:ext cx="0" cy="625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5996E4-8936-42E3-9D6C-ECE02ACA04AA}"/>
              </a:ext>
            </a:extLst>
          </p:cNvPr>
          <p:cNvCxnSpPr>
            <a:cxnSpLocks/>
          </p:cNvCxnSpPr>
          <p:nvPr/>
        </p:nvCxnSpPr>
        <p:spPr>
          <a:xfrm>
            <a:off x="960581" y="2213946"/>
            <a:ext cx="125570" cy="4972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6141A8-9777-4C79-95C2-80A318ECFAFB}"/>
              </a:ext>
            </a:extLst>
          </p:cNvPr>
          <p:cNvCxnSpPr>
            <a:cxnSpLocks/>
          </p:cNvCxnSpPr>
          <p:nvPr/>
        </p:nvCxnSpPr>
        <p:spPr>
          <a:xfrm flipH="1">
            <a:off x="1406208" y="2127672"/>
            <a:ext cx="298835" cy="49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Inhaltsplatzhalter 1">
            <a:extLst>
              <a:ext uri="{FF2B5EF4-FFF2-40B4-BE49-F238E27FC236}">
                <a16:creationId xmlns:a16="http://schemas.microsoft.com/office/drawing/2014/main" id="{3F0A5032-6689-4432-88C4-6CAC0C85F23A}"/>
              </a:ext>
            </a:extLst>
          </p:cNvPr>
          <p:cNvSpPr txBox="1">
            <a:spLocks/>
          </p:cNvSpPr>
          <p:nvPr/>
        </p:nvSpPr>
        <p:spPr>
          <a:xfrm>
            <a:off x="748145" y="1398215"/>
            <a:ext cx="3639128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/>
                <a:ea typeface="DejaVu Sans"/>
              </a:rPr>
              <a:t>Reactor Segmentation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53B078-BD94-4910-9B51-C4FD27842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326" y="1556949"/>
            <a:ext cx="6452001" cy="2826840"/>
          </a:xfrm>
          <a:prstGeom prst="rect">
            <a:avLst/>
          </a:prstGeom>
        </p:spPr>
      </p:pic>
      <p:sp>
        <p:nvSpPr>
          <p:cNvPr id="32" name="Inhaltsplatzhalter 1">
            <a:extLst>
              <a:ext uri="{FF2B5EF4-FFF2-40B4-BE49-F238E27FC236}">
                <a16:creationId xmlns:a16="http://schemas.microsoft.com/office/drawing/2014/main" id="{199CAD34-3AC8-48F8-A991-9BE8B3F0E365}"/>
              </a:ext>
            </a:extLst>
          </p:cNvPr>
          <p:cNvSpPr txBox="1">
            <a:spLocks/>
          </p:cNvSpPr>
          <p:nvPr/>
        </p:nvSpPr>
        <p:spPr>
          <a:xfrm>
            <a:off x="5703454" y="1398215"/>
            <a:ext cx="3639128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/>
                <a:ea typeface="DejaVu Sans"/>
              </a:rPr>
              <a:t>ROM Model</a:t>
            </a:r>
          </a:p>
          <a:p>
            <a:endParaRPr lang="en-US" sz="1800" dirty="0"/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id="{A7B8C347-4353-4939-947D-D54D4171A6A0}"/>
              </a:ext>
            </a:extLst>
          </p:cNvPr>
          <p:cNvSpPr txBox="1">
            <a:spLocks/>
          </p:cNvSpPr>
          <p:nvPr/>
        </p:nvSpPr>
        <p:spPr>
          <a:xfrm>
            <a:off x="6516645" y="3872242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PSR1</a:t>
            </a:r>
            <a:endParaRPr lang="en-US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CB59B7-B3FD-485E-8756-F9242371E953}"/>
              </a:ext>
            </a:extLst>
          </p:cNvPr>
          <p:cNvCxnSpPr>
            <a:cxnSpLocks/>
          </p:cNvCxnSpPr>
          <p:nvPr/>
        </p:nvCxnSpPr>
        <p:spPr>
          <a:xfrm flipV="1">
            <a:off x="6746675" y="3426512"/>
            <a:ext cx="0" cy="3553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nhaltsplatzhalter 1">
            <a:extLst>
              <a:ext uri="{FF2B5EF4-FFF2-40B4-BE49-F238E27FC236}">
                <a16:creationId xmlns:a16="http://schemas.microsoft.com/office/drawing/2014/main" id="{174D7C7D-5EDF-41E2-9382-1AA85F9D5E8E}"/>
              </a:ext>
            </a:extLst>
          </p:cNvPr>
          <p:cNvSpPr txBox="1">
            <a:spLocks/>
          </p:cNvSpPr>
          <p:nvPr/>
        </p:nvSpPr>
        <p:spPr>
          <a:xfrm>
            <a:off x="5937933" y="1809719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PSR2</a:t>
            </a:r>
            <a:endParaRPr lang="en-US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D9602D-17A6-4BC3-95CB-948CC8909B35}"/>
              </a:ext>
            </a:extLst>
          </p:cNvPr>
          <p:cNvCxnSpPr>
            <a:cxnSpLocks/>
          </p:cNvCxnSpPr>
          <p:nvPr/>
        </p:nvCxnSpPr>
        <p:spPr>
          <a:xfrm>
            <a:off x="6254068" y="2050211"/>
            <a:ext cx="434931" cy="6183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nhaltsplatzhalter 1">
            <a:extLst>
              <a:ext uri="{FF2B5EF4-FFF2-40B4-BE49-F238E27FC236}">
                <a16:creationId xmlns:a16="http://schemas.microsoft.com/office/drawing/2014/main" id="{899F4FCD-CCA1-4A36-9DFA-A5B0A21BE777}"/>
              </a:ext>
            </a:extLst>
          </p:cNvPr>
          <p:cNvSpPr txBox="1">
            <a:spLocks/>
          </p:cNvSpPr>
          <p:nvPr/>
        </p:nvSpPr>
        <p:spPr>
          <a:xfrm>
            <a:off x="7279037" y="1572746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PSR3</a:t>
            </a:r>
            <a:endParaRPr lang="en-US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90CB55-A4A5-4D0E-9E38-01957ECC8F8A}"/>
              </a:ext>
            </a:extLst>
          </p:cNvPr>
          <p:cNvCxnSpPr>
            <a:cxnSpLocks/>
          </p:cNvCxnSpPr>
          <p:nvPr/>
        </p:nvCxnSpPr>
        <p:spPr>
          <a:xfrm flipH="1">
            <a:off x="7227845" y="1795619"/>
            <a:ext cx="127253" cy="2495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1">
            <a:extLst>
              <a:ext uri="{FF2B5EF4-FFF2-40B4-BE49-F238E27FC236}">
                <a16:creationId xmlns:a16="http://schemas.microsoft.com/office/drawing/2014/main" id="{2FA79F46-EE9C-4A08-89C2-BC5DC3E23059}"/>
              </a:ext>
            </a:extLst>
          </p:cNvPr>
          <p:cNvSpPr txBox="1">
            <a:spLocks/>
          </p:cNvSpPr>
          <p:nvPr/>
        </p:nvSpPr>
        <p:spPr>
          <a:xfrm>
            <a:off x="8408186" y="1721668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PSR4</a:t>
            </a:r>
            <a:endParaRPr lang="en-US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49C7BDE-4FD6-4D8F-B84C-DF379D62ACDC}"/>
              </a:ext>
            </a:extLst>
          </p:cNvPr>
          <p:cNvCxnSpPr>
            <a:cxnSpLocks/>
          </p:cNvCxnSpPr>
          <p:nvPr/>
        </p:nvCxnSpPr>
        <p:spPr>
          <a:xfrm flipH="1">
            <a:off x="8344560" y="1949957"/>
            <a:ext cx="103492" cy="3195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nhaltsplatzhalter 1">
            <a:extLst>
              <a:ext uri="{FF2B5EF4-FFF2-40B4-BE49-F238E27FC236}">
                <a16:creationId xmlns:a16="http://schemas.microsoft.com/office/drawing/2014/main" id="{8F9B8DD6-3298-4029-A16E-10C2FE6B2DB7}"/>
              </a:ext>
            </a:extLst>
          </p:cNvPr>
          <p:cNvSpPr txBox="1">
            <a:spLocks/>
          </p:cNvSpPr>
          <p:nvPr/>
        </p:nvSpPr>
        <p:spPr>
          <a:xfrm>
            <a:off x="7227845" y="3856445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PFR1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EC0239-21B5-494E-89C0-9FE21D5BE841}"/>
              </a:ext>
            </a:extLst>
          </p:cNvPr>
          <p:cNvCxnSpPr>
            <a:cxnSpLocks/>
          </p:cNvCxnSpPr>
          <p:nvPr/>
        </p:nvCxnSpPr>
        <p:spPr>
          <a:xfrm flipV="1">
            <a:off x="7440613" y="3384417"/>
            <a:ext cx="0" cy="3553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Inhaltsplatzhalter 1">
            <a:extLst>
              <a:ext uri="{FF2B5EF4-FFF2-40B4-BE49-F238E27FC236}">
                <a16:creationId xmlns:a16="http://schemas.microsoft.com/office/drawing/2014/main" id="{03BD1479-3709-4D53-9D49-F0819FB879DB}"/>
              </a:ext>
            </a:extLst>
          </p:cNvPr>
          <p:cNvSpPr txBox="1">
            <a:spLocks/>
          </p:cNvSpPr>
          <p:nvPr/>
        </p:nvSpPr>
        <p:spPr>
          <a:xfrm>
            <a:off x="8616271" y="3813544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PFR2</a:t>
            </a:r>
            <a:endParaRPr lang="en-US"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86C3AC-B0DC-4F69-BFDF-670F88B04BAD}"/>
              </a:ext>
            </a:extLst>
          </p:cNvPr>
          <p:cNvCxnSpPr>
            <a:cxnSpLocks/>
          </p:cNvCxnSpPr>
          <p:nvPr/>
        </p:nvCxnSpPr>
        <p:spPr>
          <a:xfrm flipV="1">
            <a:off x="8775269" y="3424961"/>
            <a:ext cx="0" cy="3553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Inhaltsplatzhalter 1">
            <a:extLst>
              <a:ext uri="{FF2B5EF4-FFF2-40B4-BE49-F238E27FC236}">
                <a16:creationId xmlns:a16="http://schemas.microsoft.com/office/drawing/2014/main" id="{BA91A9FF-0A1E-4EA3-B3BA-350D5377E7ED}"/>
              </a:ext>
            </a:extLst>
          </p:cNvPr>
          <p:cNvSpPr txBox="1">
            <a:spLocks/>
          </p:cNvSpPr>
          <p:nvPr/>
        </p:nvSpPr>
        <p:spPr>
          <a:xfrm>
            <a:off x="10236154" y="3735782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PFR3</a:t>
            </a:r>
            <a:endParaRPr lang="en-US" sz="1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6DE4AEE-A852-4935-A7F1-BFB812191E3B}"/>
              </a:ext>
            </a:extLst>
          </p:cNvPr>
          <p:cNvCxnSpPr>
            <a:cxnSpLocks/>
          </p:cNvCxnSpPr>
          <p:nvPr/>
        </p:nvCxnSpPr>
        <p:spPr>
          <a:xfrm flipV="1">
            <a:off x="10445750" y="3365145"/>
            <a:ext cx="0" cy="3706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632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AC902B-047C-418B-810E-B2BD9508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Cases GasPOx215</a:t>
            </a:r>
            <a:endParaRPr lang="en-US" dirty="0"/>
          </a:p>
        </p:txBody>
      </p:sp>
      <p:graphicFrame>
        <p:nvGraphicFramePr>
          <p:cNvPr id="5" name="Tabelle 9">
            <a:extLst>
              <a:ext uri="{FF2B5EF4-FFF2-40B4-BE49-F238E27FC236}">
                <a16:creationId xmlns:a16="http://schemas.microsoft.com/office/drawing/2014/main" id="{FDFCBF27-762C-44BA-A7BE-B6DEA698F4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026364"/>
              </p:ext>
            </p:extLst>
          </p:nvPr>
        </p:nvGraphicFramePr>
        <p:xfrm>
          <a:off x="1718382" y="1188720"/>
          <a:ext cx="4462145" cy="49552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8630">
                  <a:extLst>
                    <a:ext uri="{9D8B030D-6E8A-4147-A177-3AD203B41FA5}">
                      <a16:colId xmlns:a16="http://schemas.microsoft.com/office/drawing/2014/main" val="1613740088"/>
                    </a:ext>
                  </a:extLst>
                </a:gridCol>
                <a:gridCol w="567055">
                  <a:extLst>
                    <a:ext uri="{9D8B030D-6E8A-4147-A177-3AD203B41FA5}">
                      <a16:colId xmlns:a16="http://schemas.microsoft.com/office/drawing/2014/main" val="1566519631"/>
                    </a:ext>
                  </a:extLst>
                </a:gridCol>
                <a:gridCol w="1049655">
                  <a:extLst>
                    <a:ext uri="{9D8B030D-6E8A-4147-A177-3AD203B41FA5}">
                      <a16:colId xmlns:a16="http://schemas.microsoft.com/office/drawing/2014/main" val="574775601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57540388"/>
                    </a:ext>
                  </a:extLst>
                </a:gridCol>
              </a:tblGrid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Case 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Case 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081540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Natural Gas</a:t>
                      </a:r>
                      <a:endParaRPr lang="en-US" sz="14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02522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66.6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67.5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146786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</a:t>
                      </a: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Flow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noProof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182.4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153.3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743390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Carbon Dioxide</a:t>
                      </a:r>
                      <a:endParaRPr lang="en-US" sz="14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22564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67.5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501293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</a:t>
                      </a: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Flow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noProof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196.4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711896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Oxygen</a:t>
                      </a:r>
                      <a:endParaRPr lang="en-US" sz="14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200782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231.9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231.2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735325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</a:t>
                      </a: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Flow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noProof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252.2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246.9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9093787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Steam</a:t>
                      </a:r>
                      <a:endParaRPr lang="en-US" sz="14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558904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353.4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353.4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189576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</a:t>
                      </a: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Flow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noProof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38.7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39.4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310481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Wall Heat Loss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noProof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kW </a:t>
                      </a: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868279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Reactor Volume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noProof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238688"/>
                  </a:ext>
                </a:extLst>
              </a:tr>
              <a:tr h="383219"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</a:t>
                      </a:r>
                      <a:endParaRPr lang="en-US" sz="14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de-DE" sz="1400" baseline="-250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30065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2244127-3017-4452-A541-FEDCE0F6A9D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46740" y="1188720"/>
            <a:ext cx="1922390" cy="4062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0F919F-C115-454A-9866-7BBA34EB14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1700" y="1188720"/>
            <a:ext cx="3245040" cy="303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7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D77D3C-4939-48B0-8090-D092EB436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GasPOx215</a:t>
            </a:r>
            <a:endParaRPr lang="en-US" dirty="0"/>
          </a:p>
        </p:txBody>
      </p:sp>
      <p:graphicFrame>
        <p:nvGraphicFramePr>
          <p:cNvPr id="4" name="Tabelle 9">
            <a:extLst>
              <a:ext uri="{FF2B5EF4-FFF2-40B4-BE49-F238E27FC236}">
                <a16:creationId xmlns:a16="http://schemas.microsoft.com/office/drawing/2014/main" id="{DF27AA70-4905-4660-BB3D-571374715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12786"/>
              </p:ext>
            </p:extLst>
          </p:nvPr>
        </p:nvGraphicFramePr>
        <p:xfrm>
          <a:off x="748145" y="1252149"/>
          <a:ext cx="2818612" cy="3308467"/>
        </p:xfrm>
        <a:graphic>
          <a:graphicData uri="http://schemas.openxmlformats.org/drawingml/2006/table">
            <a:tbl>
              <a:tblPr/>
              <a:tblGrid>
                <a:gridCol w="903101">
                  <a:extLst>
                    <a:ext uri="{9D8B030D-6E8A-4147-A177-3AD203B41FA5}">
                      <a16:colId xmlns:a16="http://schemas.microsoft.com/office/drawing/2014/main" val="3653179572"/>
                    </a:ext>
                  </a:extLst>
                </a:gridCol>
                <a:gridCol w="603578">
                  <a:extLst>
                    <a:ext uri="{9D8B030D-6E8A-4147-A177-3AD203B41FA5}">
                      <a16:colId xmlns:a16="http://schemas.microsoft.com/office/drawing/2014/main" val="2223357424"/>
                    </a:ext>
                  </a:extLst>
                </a:gridCol>
                <a:gridCol w="676604">
                  <a:extLst>
                    <a:ext uri="{9D8B030D-6E8A-4147-A177-3AD203B41FA5}">
                      <a16:colId xmlns:a16="http://schemas.microsoft.com/office/drawing/2014/main" val="671441820"/>
                    </a:ext>
                  </a:extLst>
                </a:gridCol>
                <a:gridCol w="635329">
                  <a:extLst>
                    <a:ext uri="{9D8B030D-6E8A-4147-A177-3AD203B41FA5}">
                      <a16:colId xmlns:a16="http://schemas.microsoft.com/office/drawing/2014/main" val="3795044450"/>
                    </a:ext>
                  </a:extLst>
                </a:gridCol>
              </a:tblGrid>
              <a:tr h="156334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33" marR="4133" marT="41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33" marR="4133" marT="41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EP 11</a:t>
                      </a:r>
                    </a:p>
                  </a:txBody>
                  <a:tcPr marL="4133" marR="4133" marT="41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EP 9</a:t>
                      </a:r>
                    </a:p>
                  </a:txBody>
                  <a:tcPr marL="4133" marR="4133" marT="41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409811"/>
                  </a:ext>
                </a:extLst>
              </a:tr>
              <a:tr h="2619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133" marR="4133" marT="41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Units</a:t>
                      </a:r>
                    </a:p>
                  </a:txBody>
                  <a:tcPr marL="4133" marR="4133" marT="41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EXP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EXP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932745"/>
                  </a:ext>
                </a:extLst>
              </a:tr>
              <a:tr h="306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Syngas (wet)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kg/s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0.133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0.178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485068"/>
                  </a:ext>
                </a:extLst>
              </a:tr>
              <a:tr h="306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Temperature Outlet</a:t>
                      </a:r>
                    </a:p>
                  </a:txBody>
                  <a:tcPr marL="4133" marR="4133" marT="41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°C</a:t>
                      </a:r>
                    </a:p>
                  </a:txBody>
                  <a:tcPr marL="4133" marR="4133" marT="41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(1300)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(1342)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025871"/>
                  </a:ext>
                </a:extLst>
              </a:tr>
              <a:tr h="306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Temperature T102.11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°C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1407.4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1411.4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449911"/>
                  </a:ext>
                </a:extLst>
              </a:tr>
              <a:tr h="306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Temperature T102.15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°C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1351.9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1371.6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243929"/>
                  </a:ext>
                </a:extLst>
              </a:tr>
              <a:tr h="306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</a:t>
                      </a:r>
                      <a:r>
                        <a:rPr lang="en-US" sz="11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Vol.- dry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0.599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0.416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126252"/>
                  </a:ext>
                </a:extLst>
              </a:tr>
              <a:tr h="306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Vol.- dry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0.341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0.424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792337"/>
                  </a:ext>
                </a:extLst>
              </a:tr>
              <a:tr h="457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</a:t>
                      </a:r>
                      <a:r>
                        <a:rPr lang="en-US" sz="11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Vol.- dry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0.007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0.0012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063307"/>
                  </a:ext>
                </a:extLst>
              </a:tr>
              <a:tr h="306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</a:t>
                      </a:r>
                      <a:r>
                        <a:rPr lang="en-US" sz="11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Vol.- dry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0.048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0.151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372103"/>
                  </a:ext>
                </a:extLst>
              </a:tr>
              <a:tr h="156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</a:t>
                      </a:r>
                      <a:r>
                        <a:rPr lang="en-US" sz="11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/CO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1.759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0.981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793450"/>
                  </a:ext>
                </a:extLst>
              </a:tr>
            </a:tbl>
          </a:graphicData>
        </a:graphic>
      </p:graphicFrame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B1D13C5D-8E30-4382-A8C9-DF3D5AA0C9C2}"/>
              </a:ext>
            </a:extLst>
          </p:cNvPr>
          <p:cNvSpPr txBox="1">
            <a:spLocks/>
          </p:cNvSpPr>
          <p:nvPr/>
        </p:nvSpPr>
        <p:spPr>
          <a:xfrm>
            <a:off x="723271" y="5273419"/>
            <a:ext cx="10808822" cy="5150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0" tIns="3600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1"/>
                </a:solidFill>
                <a:latin typeface="Arial"/>
                <a:ea typeface="DejaVu Sans"/>
              </a:rPr>
              <a:t> </a:t>
            </a:r>
            <a:r>
              <a:rPr lang="de-DE" sz="1800" b="1" dirty="0">
                <a:solidFill>
                  <a:schemeClr val="tx1"/>
                </a:solidFill>
                <a:latin typeface="Arial"/>
                <a:ea typeface="DejaVu Sans"/>
              </a:rPr>
              <a:t>*</a:t>
            </a:r>
            <a:r>
              <a:rPr lang="de-DE" sz="1800" dirty="0">
                <a:solidFill>
                  <a:schemeClr val="tx1"/>
                </a:solidFill>
                <a:latin typeface="Arial"/>
                <a:ea typeface="DejaVu Sans"/>
              </a:rPr>
              <a:t>Aspen calculated temperature</a:t>
            </a:r>
            <a:endParaRPr lang="en-US" sz="1800" b="1" dirty="0">
              <a:solidFill>
                <a:srgbClr val="FF0000"/>
              </a:solidFill>
              <a:latin typeface="Arial"/>
              <a:ea typeface="DejaVu Sans"/>
            </a:endParaRP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C25A5E45-8115-455D-9E30-522160314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39" r="64880" b="16455"/>
          <a:stretch/>
        </p:blipFill>
        <p:spPr>
          <a:xfrm>
            <a:off x="6096000" y="0"/>
            <a:ext cx="1744462" cy="519320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967F206-5975-408F-A729-2071BE9ED377}"/>
              </a:ext>
            </a:extLst>
          </p:cNvPr>
          <p:cNvSpPr/>
          <p:nvPr/>
        </p:nvSpPr>
        <p:spPr>
          <a:xfrm>
            <a:off x="7319639" y="2494391"/>
            <a:ext cx="260411" cy="2707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63B437-8D0F-4EB5-8168-B0BA1F41CFB6}"/>
              </a:ext>
            </a:extLst>
          </p:cNvPr>
          <p:cNvCxnSpPr>
            <a:cxnSpLocks/>
          </p:cNvCxnSpPr>
          <p:nvPr/>
        </p:nvCxnSpPr>
        <p:spPr>
          <a:xfrm flipH="1">
            <a:off x="6496976" y="2765160"/>
            <a:ext cx="9765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96A3E8-8D70-40D0-9203-6CCDEEDFDEB4}"/>
              </a:ext>
            </a:extLst>
          </p:cNvPr>
          <p:cNvCxnSpPr>
            <a:cxnSpLocks/>
          </p:cNvCxnSpPr>
          <p:nvPr/>
        </p:nvCxnSpPr>
        <p:spPr>
          <a:xfrm flipH="1">
            <a:off x="6161104" y="3317055"/>
            <a:ext cx="141894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2DF8241-7A4F-4A02-953F-1CF7C1A28AF8}"/>
              </a:ext>
            </a:extLst>
          </p:cNvPr>
          <p:cNvSpPr/>
          <p:nvPr/>
        </p:nvSpPr>
        <p:spPr>
          <a:xfrm>
            <a:off x="7580050" y="3050807"/>
            <a:ext cx="260411" cy="2707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47DAD-F905-8849-6E92-A7AA6E8B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580E21-BBCE-C605-CADB-D20D008FC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565635"/>
            <a:ext cx="10982536" cy="781764"/>
          </a:xfrm>
        </p:spPr>
        <p:txBody>
          <a:bodyPr/>
          <a:lstStyle/>
          <a:p>
            <a:r>
              <a:rPr lang="de-DE" dirty="0"/>
              <a:t>Ergebnisse Case 1</a:t>
            </a:r>
            <a:endParaRPr lang="en-US" dirty="0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21DC7E4-827E-2C1B-A72E-31D8138FC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110219"/>
              </p:ext>
            </p:extLst>
          </p:nvPr>
        </p:nvGraphicFramePr>
        <p:xfrm>
          <a:off x="748145" y="1231424"/>
          <a:ext cx="10515603" cy="43891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9380627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1381033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97948128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5817544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0309728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14218098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476959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Experiment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Simulation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Simulation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Simulation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Simulation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Simulation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6444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H₂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0,599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0,6173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0,6175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0,5918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0,6090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0,5842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916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0,341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0,3420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0,3418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0,3364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0,3331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0,3417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34919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0,00125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0,00118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0,0207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0,0295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6673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CO₂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0,0395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0,0396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0,0511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0,0476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0,0447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21332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Temperatur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1573,2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1582,9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1584,6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1550,8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1447,7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1708,0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94282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Temperatur 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1625,1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1610,4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1614,0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1598,4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1530,0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1708,2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1746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Temperatur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1680,6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1793,2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1900,0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1717,8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1704,4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1706,9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71063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Ähnlichkeit (0 = perfekt)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68,54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120,99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43,156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122,18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122,18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3664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713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37F91-9805-5B76-83B5-B4F1B3431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188D5-3B44-0FBB-541F-22D90CBC0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565635"/>
            <a:ext cx="10982536" cy="781764"/>
          </a:xfrm>
        </p:spPr>
        <p:txBody>
          <a:bodyPr/>
          <a:lstStyle/>
          <a:p>
            <a:r>
              <a:rPr lang="de-DE" dirty="0"/>
              <a:t>Ergebnisse Case 2</a:t>
            </a:r>
            <a:endParaRPr lang="en-US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23ABCAB8-F59C-C35A-FF51-FA5E57247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22382"/>
              </p:ext>
            </p:extLst>
          </p:nvPr>
        </p:nvGraphicFramePr>
        <p:xfrm>
          <a:off x="838198" y="1347399"/>
          <a:ext cx="10515603" cy="43891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234026279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87169793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97982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4435148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7328029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762033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2154153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Experiment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Simulation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Simulation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Simulation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Simulation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Simulation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0321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H₂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0,416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0,4360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0,4360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0,4252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0,4304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5194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0,424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0,4366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0,4365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0,4337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0,4375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0,4369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4321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CH₄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0,000081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0,000081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0,00738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0,00226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0,0213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5222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CO₂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0,151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0,1274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0,1274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0,1337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0,1298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0,1502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68727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Temperatur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1615,2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1246,8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1644,9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1643,0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1656,8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1725,2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67937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Temperatur 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1644,8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1272,6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1669,5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1662,2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1679,7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1726,9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542331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Temperatur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1684,6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1334,7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1904,6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1708,0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1730,7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1723,8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29366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Ähnlichkeit (0 = perfekt)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545,19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137,32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34,38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61,36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115,72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980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1646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rIns="0" anchor="t">
        <a:normAutofit/>
      </a:bodyPr>
      <a:lstStyle>
        <a:defPPr algn="l">
          <a:defRPr sz="2000" b="1" i="0" dirty="0">
            <a:solidFill>
              <a:srgbClr val="004A7D"/>
            </a:solidFill>
            <a:latin typeface="Spartan ExtraBold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CD6EA72-AF7F-462F-9AC0-76C9F8BA9064}" vid="{57E2CBE2-615A-4F91-98CE-C6E42D9E22C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389</Words>
  <Application>Microsoft Office PowerPoint</Application>
  <PresentationFormat>Breitbild</PresentationFormat>
  <Paragraphs>250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Spartan ExtraBold</vt:lpstr>
      <vt:lpstr>Wingdings</vt:lpstr>
      <vt:lpstr>Office</vt:lpstr>
      <vt:lpstr>Reaction Mechanisms &amp; ROMs</vt:lpstr>
      <vt:lpstr>Reactor Network Modeling – Based on CFD Results  </vt:lpstr>
      <vt:lpstr>Reactor Network Model</vt:lpstr>
      <vt:lpstr>Cases GasPOx215</vt:lpstr>
      <vt:lpstr>Results GasPOx215</vt:lpstr>
      <vt:lpstr>Ergebnisse Case 1</vt:lpstr>
      <vt:lpstr>Ergebnisse Case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meiner präsentation</dc:title>
  <dc:creator>Matthias Donath</dc:creator>
  <cp:lastModifiedBy>Erik Domogalla</cp:lastModifiedBy>
  <cp:revision>492</cp:revision>
  <cp:lastPrinted>2023-04-13T13:19:24Z</cp:lastPrinted>
  <dcterms:created xsi:type="dcterms:W3CDTF">2021-01-06T10:07:23Z</dcterms:created>
  <dcterms:modified xsi:type="dcterms:W3CDTF">2025-09-24T14:16:16Z</dcterms:modified>
</cp:coreProperties>
</file>